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93" r:id="rId2"/>
    <p:sldId id="342" r:id="rId3"/>
    <p:sldId id="334" r:id="rId4"/>
    <p:sldId id="344" r:id="rId5"/>
    <p:sldId id="345" r:id="rId6"/>
    <p:sldId id="346" r:id="rId7"/>
    <p:sldId id="347" r:id="rId8"/>
    <p:sldId id="337" r:id="rId9"/>
    <p:sldId id="343" r:id="rId10"/>
    <p:sldId id="338" r:id="rId11"/>
    <p:sldId id="349" r:id="rId12"/>
    <p:sldId id="348" r:id="rId13"/>
    <p:sldId id="355" r:id="rId14"/>
    <p:sldId id="350" r:id="rId15"/>
    <p:sldId id="339" r:id="rId16"/>
    <p:sldId id="351" r:id="rId17"/>
    <p:sldId id="354" r:id="rId18"/>
    <p:sldId id="340" r:id="rId19"/>
    <p:sldId id="352" r:id="rId20"/>
    <p:sldId id="353" r:id="rId21"/>
    <p:sldId id="341" r:id="rId22"/>
    <p:sldId id="356" r:id="rId23"/>
    <p:sldId id="357" r:id="rId24"/>
    <p:sldId id="330" r:id="rId25"/>
    <p:sldId id="33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  <a:srgbClr val="E45644"/>
    <a:srgbClr val="EC4544"/>
    <a:srgbClr val="F7D62B"/>
    <a:srgbClr val="7955B8"/>
    <a:srgbClr val="83CE54"/>
    <a:srgbClr val="5F953E"/>
    <a:srgbClr val="37CC20"/>
    <a:srgbClr val="28CE5F"/>
    <a:srgbClr val="F87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9821"/>
  </p:normalViewPr>
  <p:slideViewPr>
    <p:cSldViewPr snapToGrid="0">
      <p:cViewPr varScale="1">
        <p:scale>
          <a:sx n="109" d="100"/>
          <a:sy n="109" d="100"/>
        </p:scale>
        <p:origin x="-62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2A975-25DD-C344-93B5-1120DC813076}" type="doc">
      <dgm:prSet loTypeId="urn:microsoft.com/office/officeart/2008/layout/VerticalCurvedList" loCatId="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133C67C2-0733-6D48-8556-6047353BE526}">
      <dgm:prSet phldrT="[文字]"/>
      <dgm:spPr>
        <a:solidFill>
          <a:srgbClr val="EC4544"/>
        </a:solidFill>
        <a:ln w="38100"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TW" altLang="en-US" dirty="0" smtClean="0"/>
            <a:t>建立</a:t>
          </a:r>
          <a:r>
            <a:rPr lang="en-US" altLang="zh-TW" dirty="0" smtClean="0"/>
            <a:t>Maven</a:t>
          </a:r>
          <a:r>
            <a:rPr lang="zh-TW" altLang="en-US" dirty="0" smtClean="0"/>
            <a:t>的一些小狀況</a:t>
          </a:r>
          <a:endParaRPr lang="zh-TW" altLang="en-US" dirty="0"/>
        </a:p>
      </dgm:t>
    </dgm:pt>
    <dgm:pt modelId="{63864AE6-925B-0744-93E1-261E44819CBA}" type="par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7CFEEEAB-FFFD-3D49-8BC0-0521ADD45264}" type="sib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1DD302AB-FB24-2C47-85DD-42AC9B9D8A18}">
      <dgm:prSet phldrT="[文字]"/>
      <dgm:spPr>
        <a:solidFill>
          <a:srgbClr val="F8732E"/>
        </a:solidFill>
      </dgm:spPr>
      <dgm:t>
        <a:bodyPr/>
        <a:lstStyle/>
        <a:p>
          <a:r>
            <a:rPr lang="zh-TW" altLang="en-US" dirty="0" smtClean="0"/>
            <a:t>何謂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endParaRPr lang="zh-TW" altLang="en-US" dirty="0"/>
        </a:p>
      </dgm:t>
    </dgm:pt>
    <dgm:pt modelId="{161611F8-C772-8647-9D21-1A4C6955AC36}" type="par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DC1E389C-AC12-EB4D-8A7D-0D2C78E3609C}" type="sib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7361D14D-BC34-764C-8C37-7326F4ACB688}">
      <dgm:prSet phldrT="[文字]"/>
      <dgm:spPr>
        <a:solidFill>
          <a:srgbClr val="83CE54"/>
        </a:solidFill>
      </dgm:spPr>
      <dgm:t>
        <a:bodyPr/>
        <a:lstStyle/>
        <a:p>
          <a:r>
            <a:rPr lang="zh-TW" altLang="en-US" dirty="0" smtClean="0"/>
            <a:t>使用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r>
            <a:rPr lang="zh-TW" altLang="en-US" dirty="0" smtClean="0"/>
            <a:t>有何好處</a:t>
          </a:r>
          <a:endParaRPr lang="zh-TW" altLang="en-US" dirty="0"/>
        </a:p>
      </dgm:t>
    </dgm:pt>
    <dgm:pt modelId="{E1B53FC7-67B5-8144-B9A2-82F17ECD258B}" type="par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376E5516-3647-FE43-80CE-3464E22569B8}" type="sib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ED144F50-A71A-5143-9F5D-9DA5A282FD6F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dirty="0" smtClean="0"/>
            <a:t>CSRF</a:t>
          </a:r>
          <a:r>
            <a:rPr lang="zh-TW" altLang="en-US" dirty="0" smtClean="0"/>
            <a:t> </a:t>
          </a:r>
          <a:r>
            <a:rPr lang="en-US" altLang="zh-TW" dirty="0" smtClean="0"/>
            <a:t>ATTACK</a:t>
          </a:r>
          <a:endParaRPr lang="zh-TW" altLang="en-US" dirty="0"/>
        </a:p>
      </dgm:t>
    </dgm:pt>
    <dgm:pt modelId="{4C324585-D9A5-4D41-AEC3-F0AF72D37798}" type="par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11B2B391-BD1C-634E-9094-2945041101A2}" type="sib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6D06CD2F-F3D0-A64D-A04C-37E4A7E2EBBD}">
      <dgm:prSet phldrT="[文字]"/>
      <dgm:spPr>
        <a:solidFill>
          <a:srgbClr val="F7D62B"/>
        </a:solidFill>
      </dgm:spPr>
      <dgm:t>
        <a:bodyPr/>
        <a:lstStyle/>
        <a:p>
          <a:r>
            <a:rPr lang="en-US" altLang="zh-TW" dirty="0" smtClean="0"/>
            <a:t>View</a:t>
          </a:r>
          <a:r>
            <a:rPr lang="zh-TW" altLang="en-US" dirty="0" smtClean="0"/>
            <a:t> </a:t>
          </a:r>
          <a:r>
            <a:rPr lang="en-US" altLang="zh-TW" dirty="0" smtClean="0"/>
            <a:t>Project</a:t>
          </a:r>
          <a:endParaRPr lang="zh-TW" altLang="en-US" dirty="0"/>
        </a:p>
      </dgm:t>
    </dgm:pt>
    <dgm:pt modelId="{6E7E806E-60C2-9247-B65C-127A10403617}" type="par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375BDBF5-EE6C-2342-AA5C-2F74DA0F1ABC}" type="sib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5D7E2B1A-4835-D849-93DB-088BE2A9F10E}">
      <dgm:prSet phldrT="[文字]"/>
      <dgm:spPr>
        <a:solidFill>
          <a:srgbClr val="7955B8"/>
        </a:solidFill>
      </dgm:spPr>
      <dgm:t>
        <a:bodyPr/>
        <a:lstStyle/>
        <a:p>
          <a:r>
            <a:rPr lang="en-US" altLang="zh-TW" dirty="0" smtClean="0"/>
            <a:t>Demo</a:t>
          </a:r>
          <a:r>
            <a:rPr lang="zh-TW" altLang="en-US" dirty="0" smtClean="0"/>
            <a:t> </a:t>
          </a:r>
          <a:r>
            <a:rPr lang="en-US" altLang="zh-TW" dirty="0" smtClean="0"/>
            <a:t>Time</a:t>
          </a:r>
          <a:endParaRPr lang="zh-TW" altLang="en-US" dirty="0"/>
        </a:p>
      </dgm:t>
    </dgm:pt>
    <dgm:pt modelId="{72796852-1E38-3947-A0BF-B6D7EAA6662F}" type="par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03F08D00-8EAE-2A44-8ED9-36EFE373CCB3}" type="sib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DFFCD32D-0AD4-9544-B9CE-BE234AC494BD}" type="pres">
      <dgm:prSet presAssocID="{3252A975-25DD-C344-93B5-1120DC8130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77A9E23-B475-1648-A007-30A743F64AA2}" type="pres">
      <dgm:prSet presAssocID="{3252A975-25DD-C344-93B5-1120DC813076}" presName="Name1" presStyleCnt="0"/>
      <dgm:spPr/>
    </dgm:pt>
    <dgm:pt modelId="{75175CAD-4185-3845-9227-12E3368EFACF}" type="pres">
      <dgm:prSet presAssocID="{3252A975-25DD-C344-93B5-1120DC813076}" presName="cycle" presStyleCnt="0"/>
      <dgm:spPr/>
    </dgm:pt>
    <dgm:pt modelId="{03CCFB62-4AD7-AB40-8D3F-A1643CE4B309}" type="pres">
      <dgm:prSet presAssocID="{3252A975-25DD-C344-93B5-1120DC813076}" presName="srcNode" presStyleLbl="node1" presStyleIdx="0" presStyleCnt="6"/>
      <dgm:spPr/>
    </dgm:pt>
    <dgm:pt modelId="{1F5146BE-4B1C-CF4F-A955-57A9B2EFA2FE}" type="pres">
      <dgm:prSet presAssocID="{3252A975-25DD-C344-93B5-1120DC813076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3E1CB20-A9FA-2748-8777-4F4C72C47F5B}" type="pres">
      <dgm:prSet presAssocID="{3252A975-25DD-C344-93B5-1120DC813076}" presName="extraNode" presStyleLbl="node1" presStyleIdx="0" presStyleCnt="6"/>
      <dgm:spPr/>
    </dgm:pt>
    <dgm:pt modelId="{60E4255E-D34F-7D43-9B68-4F106C02E586}" type="pres">
      <dgm:prSet presAssocID="{3252A975-25DD-C344-93B5-1120DC813076}" presName="dstNode" presStyleLbl="node1" presStyleIdx="0" presStyleCnt="6"/>
      <dgm:spPr/>
    </dgm:pt>
    <dgm:pt modelId="{269B34B1-8CA4-D94E-9BB6-F578376DE746}" type="pres">
      <dgm:prSet presAssocID="{133C67C2-0733-6D48-8556-6047353BE52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80B194-3515-A34E-BE78-A8F1A798BC50}" type="pres">
      <dgm:prSet presAssocID="{133C67C2-0733-6D48-8556-6047353BE526}" presName="accent_1" presStyleCnt="0"/>
      <dgm:spPr/>
    </dgm:pt>
    <dgm:pt modelId="{C67CD9E7-2108-8E4E-ACD6-03445C36F268}" type="pres">
      <dgm:prSet presAssocID="{133C67C2-0733-6D48-8556-6047353BE526}" presName="accentRepeatNode" presStyleLbl="solidFgAcc1" presStyleIdx="0" presStyleCnt="6"/>
      <dgm:spPr/>
    </dgm:pt>
    <dgm:pt modelId="{181D8613-0A71-DC4E-93DC-E368D3C52245}" type="pres">
      <dgm:prSet presAssocID="{1DD302AB-FB24-2C47-85DD-42AC9B9D8A18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BFC2BC-6CB0-414B-9347-E377A48218EB}" type="pres">
      <dgm:prSet presAssocID="{1DD302AB-FB24-2C47-85DD-42AC9B9D8A18}" presName="accent_2" presStyleCnt="0"/>
      <dgm:spPr/>
    </dgm:pt>
    <dgm:pt modelId="{F768FF48-1FA2-8346-A7D4-8B02CD3833B6}" type="pres">
      <dgm:prSet presAssocID="{1DD302AB-FB24-2C47-85DD-42AC9B9D8A18}" presName="accentRepeatNode" presStyleLbl="solidFgAcc1" presStyleIdx="1" presStyleCnt="6"/>
      <dgm:spPr/>
    </dgm:pt>
    <dgm:pt modelId="{7EFBB43F-680B-7B40-B5B5-41E7DDE59229}" type="pres">
      <dgm:prSet presAssocID="{7361D14D-BC34-764C-8C37-7326F4ACB68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086ACD-43B4-F943-BFD1-74404EB7FB65}" type="pres">
      <dgm:prSet presAssocID="{7361D14D-BC34-764C-8C37-7326F4ACB688}" presName="accent_3" presStyleCnt="0"/>
      <dgm:spPr/>
    </dgm:pt>
    <dgm:pt modelId="{7ABBF04C-FC61-C641-99B4-4D271F6ECAF4}" type="pres">
      <dgm:prSet presAssocID="{7361D14D-BC34-764C-8C37-7326F4ACB688}" presName="accentRepeatNode" presStyleLbl="solidFgAcc1" presStyleIdx="2" presStyleCnt="6"/>
      <dgm:spPr/>
    </dgm:pt>
    <dgm:pt modelId="{4BBB0E29-1F1D-EE4A-BA88-7D2C07AA140D}" type="pres">
      <dgm:prSet presAssocID="{ED144F50-A71A-5143-9F5D-9DA5A282FD6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60789B-C071-5544-8D55-6B94CFA7E68D}" type="pres">
      <dgm:prSet presAssocID="{ED144F50-A71A-5143-9F5D-9DA5A282FD6F}" presName="accent_4" presStyleCnt="0"/>
      <dgm:spPr/>
    </dgm:pt>
    <dgm:pt modelId="{9A6E2FA7-4988-304D-9D19-D34C7839A427}" type="pres">
      <dgm:prSet presAssocID="{ED144F50-A71A-5143-9F5D-9DA5A282FD6F}" presName="accentRepeatNode" presStyleLbl="solidFgAcc1" presStyleIdx="3" presStyleCnt="6"/>
      <dgm:spPr/>
    </dgm:pt>
    <dgm:pt modelId="{FE92983C-3AFF-3440-B889-BAA06F57647C}" type="pres">
      <dgm:prSet presAssocID="{6D06CD2F-F3D0-A64D-A04C-37E4A7E2EB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B7D5A1-F186-2145-9531-C6F293F8503D}" type="pres">
      <dgm:prSet presAssocID="{6D06CD2F-F3D0-A64D-A04C-37E4A7E2EBBD}" presName="accent_5" presStyleCnt="0"/>
      <dgm:spPr/>
    </dgm:pt>
    <dgm:pt modelId="{2EF3733E-8652-3B4A-9D80-F7F359622D7D}" type="pres">
      <dgm:prSet presAssocID="{6D06CD2F-F3D0-A64D-A04C-37E4A7E2EBBD}" presName="accentRepeatNode" presStyleLbl="solidFgAcc1" presStyleIdx="4" presStyleCnt="6"/>
      <dgm:spPr/>
    </dgm:pt>
    <dgm:pt modelId="{AB0FFFB7-A9BD-F442-AE1A-0BB28D25C8F3}" type="pres">
      <dgm:prSet presAssocID="{5D7E2B1A-4835-D849-93DB-088BE2A9F1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6CDE87-FACE-4C47-A783-8D62946115E2}" type="pres">
      <dgm:prSet presAssocID="{5D7E2B1A-4835-D849-93DB-088BE2A9F10E}" presName="accent_6" presStyleCnt="0"/>
      <dgm:spPr/>
    </dgm:pt>
    <dgm:pt modelId="{C4A9BF3C-4F8F-1544-A59F-793768ED541D}" type="pres">
      <dgm:prSet presAssocID="{5D7E2B1A-4835-D849-93DB-088BE2A9F10E}" presName="accentRepeatNode" presStyleLbl="solidFgAcc1" presStyleIdx="5" presStyleCnt="6"/>
      <dgm:spPr/>
    </dgm:pt>
  </dgm:ptLst>
  <dgm:cxnLst>
    <dgm:cxn modelId="{0F975448-4A50-7646-8C2E-D8FC1207F0EB}" type="presOf" srcId="{3252A975-25DD-C344-93B5-1120DC813076}" destId="{DFFCD32D-0AD4-9544-B9CE-BE234AC494BD}" srcOrd="0" destOrd="0" presId="urn:microsoft.com/office/officeart/2008/layout/VerticalCurvedList"/>
    <dgm:cxn modelId="{C43A25D2-BC9C-9544-8A66-8E6694E6465A}" srcId="{3252A975-25DD-C344-93B5-1120DC813076}" destId="{ED144F50-A71A-5143-9F5D-9DA5A282FD6F}" srcOrd="3" destOrd="0" parTransId="{4C324585-D9A5-4D41-AEC3-F0AF72D37798}" sibTransId="{11B2B391-BD1C-634E-9094-2945041101A2}"/>
    <dgm:cxn modelId="{3A955AB6-50B8-8044-95CB-636C68069FC1}" srcId="{3252A975-25DD-C344-93B5-1120DC813076}" destId="{6D06CD2F-F3D0-A64D-A04C-37E4A7E2EBBD}" srcOrd="4" destOrd="0" parTransId="{6E7E806E-60C2-9247-B65C-127A10403617}" sibTransId="{375BDBF5-EE6C-2342-AA5C-2F74DA0F1ABC}"/>
    <dgm:cxn modelId="{11CF7CFA-9C49-104D-95D0-5BD625FB07CD}" type="presOf" srcId="{133C67C2-0733-6D48-8556-6047353BE526}" destId="{269B34B1-8CA4-D94E-9BB6-F578376DE746}" srcOrd="0" destOrd="0" presId="urn:microsoft.com/office/officeart/2008/layout/VerticalCurvedList"/>
    <dgm:cxn modelId="{65CD783F-99C5-BD4D-91BF-0B9AC3A5F444}" type="presOf" srcId="{6D06CD2F-F3D0-A64D-A04C-37E4A7E2EBBD}" destId="{FE92983C-3AFF-3440-B889-BAA06F57647C}" srcOrd="0" destOrd="0" presId="urn:microsoft.com/office/officeart/2008/layout/VerticalCurvedList"/>
    <dgm:cxn modelId="{0EBD9438-E9D3-134F-B511-B8139B135C75}" srcId="{3252A975-25DD-C344-93B5-1120DC813076}" destId="{1DD302AB-FB24-2C47-85DD-42AC9B9D8A18}" srcOrd="1" destOrd="0" parTransId="{161611F8-C772-8647-9D21-1A4C6955AC36}" sibTransId="{DC1E389C-AC12-EB4D-8A7D-0D2C78E3609C}"/>
    <dgm:cxn modelId="{FBCE73B8-1EDD-5943-894F-6374020DDC00}" type="presOf" srcId="{ED144F50-A71A-5143-9F5D-9DA5A282FD6F}" destId="{4BBB0E29-1F1D-EE4A-BA88-7D2C07AA140D}" srcOrd="0" destOrd="0" presId="urn:microsoft.com/office/officeart/2008/layout/VerticalCurvedList"/>
    <dgm:cxn modelId="{CBA36B5A-0AE1-4A41-B563-FCEF29646362}" srcId="{3252A975-25DD-C344-93B5-1120DC813076}" destId="{133C67C2-0733-6D48-8556-6047353BE526}" srcOrd="0" destOrd="0" parTransId="{63864AE6-925B-0744-93E1-261E44819CBA}" sibTransId="{7CFEEEAB-FFFD-3D49-8BC0-0521ADD45264}"/>
    <dgm:cxn modelId="{8330E6B9-B07B-AE42-AEA5-F86856961307}" type="presOf" srcId="{7CFEEEAB-FFFD-3D49-8BC0-0521ADD45264}" destId="{1F5146BE-4B1C-CF4F-A955-57A9B2EFA2FE}" srcOrd="0" destOrd="0" presId="urn:microsoft.com/office/officeart/2008/layout/VerticalCurvedList"/>
    <dgm:cxn modelId="{10FE60F0-8038-3844-BCB0-FC5EA2709330}" type="presOf" srcId="{7361D14D-BC34-764C-8C37-7326F4ACB688}" destId="{7EFBB43F-680B-7B40-B5B5-41E7DDE59229}" srcOrd="0" destOrd="0" presId="urn:microsoft.com/office/officeart/2008/layout/VerticalCurvedList"/>
    <dgm:cxn modelId="{957E8657-829A-724A-BCE9-8E7044C816EA}" srcId="{3252A975-25DD-C344-93B5-1120DC813076}" destId="{7361D14D-BC34-764C-8C37-7326F4ACB688}" srcOrd="2" destOrd="0" parTransId="{E1B53FC7-67B5-8144-B9A2-82F17ECD258B}" sibTransId="{376E5516-3647-FE43-80CE-3464E22569B8}"/>
    <dgm:cxn modelId="{E463458B-7B7B-1A45-8596-49C46CA0E1B4}" type="presOf" srcId="{1DD302AB-FB24-2C47-85DD-42AC9B9D8A18}" destId="{181D8613-0A71-DC4E-93DC-E368D3C52245}" srcOrd="0" destOrd="0" presId="urn:microsoft.com/office/officeart/2008/layout/VerticalCurvedList"/>
    <dgm:cxn modelId="{42100930-FDA3-8648-9012-6A52574C9040}" type="presOf" srcId="{5D7E2B1A-4835-D849-93DB-088BE2A9F10E}" destId="{AB0FFFB7-A9BD-F442-AE1A-0BB28D25C8F3}" srcOrd="0" destOrd="0" presId="urn:microsoft.com/office/officeart/2008/layout/VerticalCurvedList"/>
    <dgm:cxn modelId="{B8ECA0F4-7C3C-BF44-92CF-2CF7C59D16F1}" srcId="{3252A975-25DD-C344-93B5-1120DC813076}" destId="{5D7E2B1A-4835-D849-93DB-088BE2A9F10E}" srcOrd="5" destOrd="0" parTransId="{72796852-1E38-3947-A0BF-B6D7EAA6662F}" sibTransId="{03F08D00-8EAE-2A44-8ED9-36EFE373CCB3}"/>
    <dgm:cxn modelId="{0752F22E-380B-164D-BBB7-0F4FB560FE1C}" type="presParOf" srcId="{DFFCD32D-0AD4-9544-B9CE-BE234AC494BD}" destId="{677A9E23-B475-1648-A007-30A743F64AA2}" srcOrd="0" destOrd="0" presId="urn:microsoft.com/office/officeart/2008/layout/VerticalCurvedList"/>
    <dgm:cxn modelId="{19BC402A-B12E-C340-B1F2-5D83803E420E}" type="presParOf" srcId="{677A9E23-B475-1648-A007-30A743F64AA2}" destId="{75175CAD-4185-3845-9227-12E3368EFACF}" srcOrd="0" destOrd="0" presId="urn:microsoft.com/office/officeart/2008/layout/VerticalCurvedList"/>
    <dgm:cxn modelId="{0AA0DBFF-0F5E-B849-84F1-0AD2ECE04641}" type="presParOf" srcId="{75175CAD-4185-3845-9227-12E3368EFACF}" destId="{03CCFB62-4AD7-AB40-8D3F-A1643CE4B309}" srcOrd="0" destOrd="0" presId="urn:microsoft.com/office/officeart/2008/layout/VerticalCurvedList"/>
    <dgm:cxn modelId="{E56B181B-327C-D244-A70F-03AC6ED58391}" type="presParOf" srcId="{75175CAD-4185-3845-9227-12E3368EFACF}" destId="{1F5146BE-4B1C-CF4F-A955-57A9B2EFA2FE}" srcOrd="1" destOrd="0" presId="urn:microsoft.com/office/officeart/2008/layout/VerticalCurvedList"/>
    <dgm:cxn modelId="{2A4CC164-F27B-2F49-B98E-229D05AF3923}" type="presParOf" srcId="{75175CAD-4185-3845-9227-12E3368EFACF}" destId="{D3E1CB20-A9FA-2748-8777-4F4C72C47F5B}" srcOrd="2" destOrd="0" presId="urn:microsoft.com/office/officeart/2008/layout/VerticalCurvedList"/>
    <dgm:cxn modelId="{8093C5D2-0C10-984E-B853-4198785E178C}" type="presParOf" srcId="{75175CAD-4185-3845-9227-12E3368EFACF}" destId="{60E4255E-D34F-7D43-9B68-4F106C02E586}" srcOrd="3" destOrd="0" presId="urn:microsoft.com/office/officeart/2008/layout/VerticalCurvedList"/>
    <dgm:cxn modelId="{B6A6AA41-E4FC-6343-9925-0A44ED3CA87E}" type="presParOf" srcId="{677A9E23-B475-1648-A007-30A743F64AA2}" destId="{269B34B1-8CA4-D94E-9BB6-F578376DE746}" srcOrd="1" destOrd="0" presId="urn:microsoft.com/office/officeart/2008/layout/VerticalCurvedList"/>
    <dgm:cxn modelId="{4DDA0931-F7C5-E045-BED7-6BF3F52D8152}" type="presParOf" srcId="{677A9E23-B475-1648-A007-30A743F64AA2}" destId="{A080B194-3515-A34E-BE78-A8F1A798BC50}" srcOrd="2" destOrd="0" presId="urn:microsoft.com/office/officeart/2008/layout/VerticalCurvedList"/>
    <dgm:cxn modelId="{A2209A62-7A92-FB47-9A6F-43B4A3CBAA9A}" type="presParOf" srcId="{A080B194-3515-A34E-BE78-A8F1A798BC50}" destId="{C67CD9E7-2108-8E4E-ACD6-03445C36F268}" srcOrd="0" destOrd="0" presId="urn:microsoft.com/office/officeart/2008/layout/VerticalCurvedList"/>
    <dgm:cxn modelId="{3726E4E6-4FDB-3740-BF54-A5B7913834A7}" type="presParOf" srcId="{677A9E23-B475-1648-A007-30A743F64AA2}" destId="{181D8613-0A71-DC4E-93DC-E368D3C52245}" srcOrd="3" destOrd="0" presId="urn:microsoft.com/office/officeart/2008/layout/VerticalCurvedList"/>
    <dgm:cxn modelId="{73D12DF0-7E70-E04D-AB48-26D04C6AF46E}" type="presParOf" srcId="{677A9E23-B475-1648-A007-30A743F64AA2}" destId="{B1BFC2BC-6CB0-414B-9347-E377A48218EB}" srcOrd="4" destOrd="0" presId="urn:microsoft.com/office/officeart/2008/layout/VerticalCurvedList"/>
    <dgm:cxn modelId="{160040B0-7DCA-9C4D-822B-47E970432671}" type="presParOf" srcId="{B1BFC2BC-6CB0-414B-9347-E377A48218EB}" destId="{F768FF48-1FA2-8346-A7D4-8B02CD3833B6}" srcOrd="0" destOrd="0" presId="urn:microsoft.com/office/officeart/2008/layout/VerticalCurvedList"/>
    <dgm:cxn modelId="{6D0DC167-114D-1749-8B44-088025E873F7}" type="presParOf" srcId="{677A9E23-B475-1648-A007-30A743F64AA2}" destId="{7EFBB43F-680B-7B40-B5B5-41E7DDE59229}" srcOrd="5" destOrd="0" presId="urn:microsoft.com/office/officeart/2008/layout/VerticalCurvedList"/>
    <dgm:cxn modelId="{59C9305C-E367-274F-B7E8-7B36EA9E4BEE}" type="presParOf" srcId="{677A9E23-B475-1648-A007-30A743F64AA2}" destId="{92086ACD-43B4-F943-BFD1-74404EB7FB65}" srcOrd="6" destOrd="0" presId="urn:microsoft.com/office/officeart/2008/layout/VerticalCurvedList"/>
    <dgm:cxn modelId="{8D1579FA-6E4F-6546-B7A7-00B5088B1CBD}" type="presParOf" srcId="{92086ACD-43B4-F943-BFD1-74404EB7FB65}" destId="{7ABBF04C-FC61-C641-99B4-4D271F6ECAF4}" srcOrd="0" destOrd="0" presId="urn:microsoft.com/office/officeart/2008/layout/VerticalCurvedList"/>
    <dgm:cxn modelId="{6E612873-621E-7746-858C-6E7DEF6E255B}" type="presParOf" srcId="{677A9E23-B475-1648-A007-30A743F64AA2}" destId="{4BBB0E29-1F1D-EE4A-BA88-7D2C07AA140D}" srcOrd="7" destOrd="0" presId="urn:microsoft.com/office/officeart/2008/layout/VerticalCurvedList"/>
    <dgm:cxn modelId="{CA0CBF1C-AD6D-9749-9A07-F49F3EA5C0F2}" type="presParOf" srcId="{677A9E23-B475-1648-A007-30A743F64AA2}" destId="{1460789B-C071-5544-8D55-6B94CFA7E68D}" srcOrd="8" destOrd="0" presId="urn:microsoft.com/office/officeart/2008/layout/VerticalCurvedList"/>
    <dgm:cxn modelId="{44C28DA6-EE0E-E24D-84F4-0897629D3E45}" type="presParOf" srcId="{1460789B-C071-5544-8D55-6B94CFA7E68D}" destId="{9A6E2FA7-4988-304D-9D19-D34C7839A427}" srcOrd="0" destOrd="0" presId="urn:microsoft.com/office/officeart/2008/layout/VerticalCurvedList"/>
    <dgm:cxn modelId="{D77D591F-D3E2-7246-B4DB-CD0EDAB04CD4}" type="presParOf" srcId="{677A9E23-B475-1648-A007-30A743F64AA2}" destId="{FE92983C-3AFF-3440-B889-BAA06F57647C}" srcOrd="9" destOrd="0" presId="urn:microsoft.com/office/officeart/2008/layout/VerticalCurvedList"/>
    <dgm:cxn modelId="{9271769C-97A7-C74B-81AC-D38A210E44CA}" type="presParOf" srcId="{677A9E23-B475-1648-A007-30A743F64AA2}" destId="{44B7D5A1-F186-2145-9531-C6F293F8503D}" srcOrd="10" destOrd="0" presId="urn:microsoft.com/office/officeart/2008/layout/VerticalCurvedList"/>
    <dgm:cxn modelId="{D7A57C4F-D20B-5645-A054-1660F9040109}" type="presParOf" srcId="{44B7D5A1-F186-2145-9531-C6F293F8503D}" destId="{2EF3733E-8652-3B4A-9D80-F7F359622D7D}" srcOrd="0" destOrd="0" presId="urn:microsoft.com/office/officeart/2008/layout/VerticalCurvedList"/>
    <dgm:cxn modelId="{0CD04DAF-2AA4-2D40-ACF5-B17BE4A41864}" type="presParOf" srcId="{677A9E23-B475-1648-A007-30A743F64AA2}" destId="{AB0FFFB7-A9BD-F442-AE1A-0BB28D25C8F3}" srcOrd="11" destOrd="0" presId="urn:microsoft.com/office/officeart/2008/layout/VerticalCurvedList"/>
    <dgm:cxn modelId="{D82A9131-7B2E-8F4E-A7E3-407F78F9CC6D}" type="presParOf" srcId="{677A9E23-B475-1648-A007-30A743F64AA2}" destId="{466CDE87-FACE-4C47-A783-8D62946115E2}" srcOrd="12" destOrd="0" presId="urn:microsoft.com/office/officeart/2008/layout/VerticalCurvedList"/>
    <dgm:cxn modelId="{CEB97D19-446D-3948-A14F-9967B54ADA77}" type="presParOf" srcId="{466CDE87-FACE-4C47-A783-8D62946115E2}" destId="{C4A9BF3C-4F8F-1544-A59F-793768ED54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146BE-4B1C-CF4F-A955-57A9B2EFA2FE}">
      <dsp:nvSpPr>
        <dsp:cNvPr id="0" name=""/>
        <dsp:cNvSpPr/>
      </dsp:nvSpPr>
      <dsp:spPr>
        <a:xfrm>
          <a:off x="-7556374" y="-1154916"/>
          <a:ext cx="8993070" cy="8993070"/>
        </a:xfrm>
        <a:prstGeom prst="blockArc">
          <a:avLst>
            <a:gd name="adj1" fmla="val 18900000"/>
            <a:gd name="adj2" fmla="val 2700000"/>
            <a:gd name="adj3" fmla="val 240"/>
          </a:avLst>
        </a:pr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34B1-8CA4-D94E-9BB6-F578376DE746}">
      <dsp:nvSpPr>
        <dsp:cNvPr id="0" name=""/>
        <dsp:cNvSpPr/>
      </dsp:nvSpPr>
      <dsp:spPr>
        <a:xfrm>
          <a:off x="534993" y="351939"/>
          <a:ext cx="7327850" cy="703611"/>
        </a:xfrm>
        <a:prstGeom prst="rect">
          <a:avLst/>
        </a:prstGeom>
        <a:solidFill>
          <a:srgbClr val="EC4544"/>
        </a:solidFill>
        <a:ln w="381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建立</a:t>
          </a:r>
          <a:r>
            <a:rPr lang="en-US" altLang="zh-TW" sz="3600" kern="1200" dirty="0" smtClean="0"/>
            <a:t>Maven</a:t>
          </a:r>
          <a:r>
            <a:rPr lang="zh-TW" altLang="en-US" sz="3600" kern="1200" dirty="0" smtClean="0"/>
            <a:t>的一些小狀況</a:t>
          </a:r>
          <a:endParaRPr lang="zh-TW" altLang="en-US" sz="3600" kern="1200" dirty="0"/>
        </a:p>
      </dsp:txBody>
      <dsp:txXfrm>
        <a:off x="534993" y="351939"/>
        <a:ext cx="7327850" cy="703611"/>
      </dsp:txXfrm>
    </dsp:sp>
    <dsp:sp modelId="{C67CD9E7-2108-8E4E-ACD6-03445C36F268}">
      <dsp:nvSpPr>
        <dsp:cNvPr id="0" name=""/>
        <dsp:cNvSpPr/>
      </dsp:nvSpPr>
      <dsp:spPr>
        <a:xfrm>
          <a:off x="95236" y="263987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D8613-0A71-DC4E-93DC-E368D3C52245}">
      <dsp:nvSpPr>
        <dsp:cNvPr id="0" name=""/>
        <dsp:cNvSpPr/>
      </dsp:nvSpPr>
      <dsp:spPr>
        <a:xfrm>
          <a:off x="1113761" y="1407222"/>
          <a:ext cx="6749082" cy="703611"/>
        </a:xfrm>
        <a:prstGeom prst="rect">
          <a:avLst/>
        </a:prstGeom>
        <a:solidFill>
          <a:srgbClr val="F873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何謂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endParaRPr lang="zh-TW" altLang="en-US" sz="3600" kern="1200" dirty="0"/>
        </a:p>
      </dsp:txBody>
      <dsp:txXfrm>
        <a:off x="1113761" y="1407222"/>
        <a:ext cx="6749082" cy="703611"/>
      </dsp:txXfrm>
    </dsp:sp>
    <dsp:sp modelId="{F768FF48-1FA2-8346-A7D4-8B02CD3833B6}">
      <dsp:nvSpPr>
        <dsp:cNvPr id="0" name=""/>
        <dsp:cNvSpPr/>
      </dsp:nvSpPr>
      <dsp:spPr>
        <a:xfrm>
          <a:off x="674004" y="1319270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B43F-680B-7B40-B5B5-41E7DDE59229}">
      <dsp:nvSpPr>
        <dsp:cNvPr id="0" name=""/>
        <dsp:cNvSpPr/>
      </dsp:nvSpPr>
      <dsp:spPr>
        <a:xfrm>
          <a:off x="1378417" y="2462505"/>
          <a:ext cx="6484426" cy="703611"/>
        </a:xfrm>
        <a:prstGeom prst="rect">
          <a:avLst/>
        </a:prstGeom>
        <a:solidFill>
          <a:srgbClr val="83CE5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使用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r>
            <a:rPr lang="zh-TW" altLang="en-US" sz="3600" kern="1200" dirty="0" smtClean="0"/>
            <a:t>有何好處</a:t>
          </a:r>
          <a:endParaRPr lang="zh-TW" altLang="en-US" sz="3600" kern="1200" dirty="0"/>
        </a:p>
      </dsp:txBody>
      <dsp:txXfrm>
        <a:off x="1378417" y="2462505"/>
        <a:ext cx="6484426" cy="703611"/>
      </dsp:txXfrm>
    </dsp:sp>
    <dsp:sp modelId="{7ABBF04C-FC61-C641-99B4-4D271F6ECAF4}">
      <dsp:nvSpPr>
        <dsp:cNvPr id="0" name=""/>
        <dsp:cNvSpPr/>
      </dsp:nvSpPr>
      <dsp:spPr>
        <a:xfrm>
          <a:off x="938660" y="2374554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B0E29-1F1D-EE4A-BA88-7D2C07AA140D}">
      <dsp:nvSpPr>
        <dsp:cNvPr id="0" name=""/>
        <dsp:cNvSpPr/>
      </dsp:nvSpPr>
      <dsp:spPr>
        <a:xfrm>
          <a:off x="1378417" y="3517120"/>
          <a:ext cx="6484426" cy="703611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CSRF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ATTACK</a:t>
          </a:r>
          <a:endParaRPr lang="zh-TW" altLang="en-US" sz="3600" kern="1200" dirty="0"/>
        </a:p>
      </dsp:txBody>
      <dsp:txXfrm>
        <a:off x="1378417" y="3517120"/>
        <a:ext cx="6484426" cy="703611"/>
      </dsp:txXfrm>
    </dsp:sp>
    <dsp:sp modelId="{9A6E2FA7-4988-304D-9D19-D34C7839A427}">
      <dsp:nvSpPr>
        <dsp:cNvPr id="0" name=""/>
        <dsp:cNvSpPr/>
      </dsp:nvSpPr>
      <dsp:spPr>
        <a:xfrm>
          <a:off x="938660" y="3429168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594203"/>
              <a:satOff val="0"/>
              <a:lumOff val="483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2983C-3AFF-3440-B889-BAA06F57647C}">
      <dsp:nvSpPr>
        <dsp:cNvPr id="0" name=""/>
        <dsp:cNvSpPr/>
      </dsp:nvSpPr>
      <dsp:spPr>
        <a:xfrm>
          <a:off x="1113761" y="4572403"/>
          <a:ext cx="6749082" cy="703611"/>
        </a:xfrm>
        <a:prstGeom prst="rect">
          <a:avLst/>
        </a:prstGeom>
        <a:solidFill>
          <a:srgbClr val="F7D6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View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Project</a:t>
          </a:r>
          <a:endParaRPr lang="zh-TW" altLang="en-US" sz="3600" kern="1200" dirty="0"/>
        </a:p>
      </dsp:txBody>
      <dsp:txXfrm>
        <a:off x="1113761" y="4572403"/>
        <a:ext cx="6749082" cy="703611"/>
      </dsp:txXfrm>
    </dsp:sp>
    <dsp:sp modelId="{2EF3733E-8652-3B4A-9D80-F7F359622D7D}">
      <dsp:nvSpPr>
        <dsp:cNvPr id="0" name=""/>
        <dsp:cNvSpPr/>
      </dsp:nvSpPr>
      <dsp:spPr>
        <a:xfrm>
          <a:off x="674004" y="4484452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FFFB7-A9BD-F442-AE1A-0BB28D25C8F3}">
      <dsp:nvSpPr>
        <dsp:cNvPr id="0" name=""/>
        <dsp:cNvSpPr/>
      </dsp:nvSpPr>
      <dsp:spPr>
        <a:xfrm>
          <a:off x="534993" y="5627686"/>
          <a:ext cx="7327850" cy="703611"/>
        </a:xfrm>
        <a:prstGeom prst="rect">
          <a:avLst/>
        </a:prstGeom>
        <a:solidFill>
          <a:srgbClr val="7955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Demo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Time</a:t>
          </a:r>
          <a:endParaRPr lang="zh-TW" altLang="en-US" sz="3600" kern="1200" dirty="0"/>
        </a:p>
      </dsp:txBody>
      <dsp:txXfrm>
        <a:off x="534993" y="5627686"/>
        <a:ext cx="7327850" cy="703611"/>
      </dsp:txXfrm>
    </dsp:sp>
    <dsp:sp modelId="{C4A9BF3C-4F8F-1544-A59F-793768ED541D}">
      <dsp:nvSpPr>
        <dsp:cNvPr id="0" name=""/>
        <dsp:cNvSpPr/>
      </dsp:nvSpPr>
      <dsp:spPr>
        <a:xfrm>
          <a:off x="95236" y="5539735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540E-1942-403F-BF07-80CD6F7E5947}" type="datetimeFigureOut">
              <a:rPr lang="zh-CN" altLang="en-US" smtClean="0"/>
              <a:t>16/8/31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1D0C7-2C93-40B2-8465-DD2E85316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0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79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4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76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7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33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http://websystique.com" TargetMode="External"/><Relationship Id="rId6" Type="http://schemas.openxmlformats.org/officeDocument/2006/relationships/hyperlink" Target="http://projects.spring.io/spring-framework/" TargetMode="External"/><Relationship Id="rId7" Type="http://schemas.openxmlformats.org/officeDocument/2006/relationships/hyperlink" Target="http://projects.spring.io/spring-security/" TargetMode="External"/><Relationship Id="rId8" Type="http://schemas.openxmlformats.org/officeDocument/2006/relationships/hyperlink" Target="https://defensivecode.wordpress.com/2013/09/21/check-list-for-spring-security/" TargetMode="External"/><Relationship Id="rId9" Type="http://schemas.openxmlformats.org/officeDocument/2006/relationships/image" Target="../media/image44.png"/><Relationship Id="rId10" Type="http://schemas.openxmlformats.org/officeDocument/2006/relationships/hyperlink" Target="https://www.owasp.org/index.php/SQL_Injection_Prevention_Cheat_Shee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0967" y="1422159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22974" y="1422159"/>
            <a:ext cx="7596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</a:t>
            </a:r>
            <a:r>
              <a:rPr lang="en-US" altLang="zh-TW" sz="60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pring</a:t>
            </a:r>
            <a:r>
              <a:rPr lang="en-US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Security</a:t>
            </a:r>
            <a:endParaRPr lang="en-US" altLang="zh-TW" sz="60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1443" y="3010829"/>
            <a:ext cx="373493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初探</a:t>
            </a:r>
            <a:endParaRPr lang="en-US" altLang="zh-TW" sz="2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Srcurity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9505" y="5927381"/>
            <a:ext cx="3191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PLEASE GIVE US YOUR ADVICE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1153" y="4141627"/>
            <a:ext cx="5001605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TW" altLang="en-US" sz="1600" dirty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分享員</a:t>
            </a: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: </a:t>
            </a: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莊宗霖</a:t>
            </a: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Date: Aug 31, 2016</a:t>
            </a:r>
            <a:endParaRPr lang="en-US" altLang="zh-TW" sz="1600" dirty="0">
              <a:ea typeface="Perpetua Titling MT Light" charset="0"/>
              <a:cs typeface="Perpetua Titling MT Light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42805" y="1401013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94360" y="2362178"/>
            <a:ext cx="654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Authentication &amp; authorization</a:t>
            </a:r>
            <a:endParaRPr lang="zh-TW" altLang="en-US" sz="2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13" name="圖片 12" descr="spring_security-e1291818055987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55" y="1410851"/>
            <a:ext cx="8505708" cy="32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932019" y="154502"/>
            <a:ext cx="8551840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使用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的好處？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78033" y="2320179"/>
            <a:ext cx="5545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提供多種用戶認證功能，可以節省開發工作的時間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提供角色權限管理功能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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  <a:sym typeface="Wingdings"/>
              </a:rPr>
              <a:t> </a:t>
            </a:r>
            <a:r>
              <a:rPr kumimoji="1" lang="zh-TW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h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  <a:sym typeface="Wingdings"/>
              </a:rPr>
              <a:t>asRole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提供例如：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form-login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、等控制功能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0364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814675" y="154502"/>
            <a:ext cx="4786536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How To Start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?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456791" y="1181919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Config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@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EnableWebSecurity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WebSecurityConfigurerAdapter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zh-TW" dirty="0" smtClean="0">
                <a:latin typeface="微軟正黑體"/>
                <a:ea typeface="微軟正黑體"/>
                <a:cs typeface="微軟正黑體"/>
              </a:rPr>
              <a:t>A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utowired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AuthenticationManagerBuilder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9" y="2947487"/>
            <a:ext cx="9525000" cy="3826644"/>
          </a:xfrm>
          <a:prstGeom prst="rect">
            <a:avLst/>
          </a:prstGeom>
        </p:spPr>
      </p:pic>
      <p:sp>
        <p:nvSpPr>
          <p:cNvPr id="3" name="框架 2"/>
          <p:cNvSpPr>
            <a:spLocks/>
          </p:cNvSpPr>
          <p:nvPr/>
        </p:nvSpPr>
        <p:spPr>
          <a:xfrm>
            <a:off x="5523166" y="4517084"/>
            <a:ext cx="3869811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2284989" y="4274088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6062303" y="5247965"/>
            <a:ext cx="3019172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67" y="1162221"/>
            <a:ext cx="9771314" cy="5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31868" y="2751518"/>
            <a:ext cx="318548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對哪些用戶進行驗證？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使用那一種方式進行驗證？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登入相關設定怎麼定義？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22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919097" y="154502"/>
            <a:ext cx="250581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169223" y="126579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HttpSecurity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46064" y="4809002"/>
            <a:ext cx="531427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想對所有用戶進行驗證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使用基於表單的驗證方式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指定登入頁面路徑及讓所有用戶都有權進到此頁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56" y="1861615"/>
            <a:ext cx="6629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769224" y="154502"/>
            <a:ext cx="687745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What is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attact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51" y="1824693"/>
            <a:ext cx="5331260" cy="11827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4" y="4152550"/>
            <a:ext cx="3312602" cy="16825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91" y="1654103"/>
            <a:ext cx="3347161" cy="1592926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514224" y="2704491"/>
            <a:ext cx="3549679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770" y="3719675"/>
            <a:ext cx="3973028" cy="2474844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918534" y="2192643"/>
            <a:ext cx="491214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542974" y="4789301"/>
            <a:ext cx="710222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047" y="3714312"/>
            <a:ext cx="3847233" cy="248020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678923" y="1186184"/>
            <a:ext cx="260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Cross-site request forgery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389973" y="154502"/>
            <a:ext cx="963597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security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60" y="4680988"/>
            <a:ext cx="7924922" cy="21290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33" y="1893107"/>
            <a:ext cx="3702464" cy="201631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637397" y="3941965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5043930" y="5679305"/>
            <a:ext cx="5858632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4941385" y="2788375"/>
            <a:ext cx="3744724" cy="89862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31716" y="1377894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Synchronizer token </a:t>
            </a:r>
            <a:r>
              <a:rPr lang="en-US" altLang="zh-TW" b="1" dirty="0" smtClean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pattern</a:t>
            </a:r>
            <a:endParaRPr lang="zh-TW" altLang="en-US" b="1" dirty="0">
              <a:solidFill>
                <a:srgbClr val="2F5597"/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3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23719" y="875608"/>
            <a:ext cx="2318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ADD</a:t>
            </a:r>
            <a:r>
              <a:rPr lang="is-I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…..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070198" y="154502"/>
            <a:ext cx="427552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SQL injection</a:t>
            </a:r>
          </a:p>
        </p:txBody>
      </p:sp>
      <p:sp>
        <p:nvSpPr>
          <p:cNvPr id="2" name="向下箭號 1"/>
          <p:cNvSpPr/>
          <p:nvPr/>
        </p:nvSpPr>
        <p:spPr>
          <a:xfrm>
            <a:off x="6721264" y="3606477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4685894"/>
            <a:ext cx="7518400" cy="876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41696" y="156959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假設我們使用</a:t>
            </a:r>
            <a:r>
              <a:rPr kumimoji="1" lang="en-US" altLang="zh-TW" dirty="0" smtClean="0"/>
              <a:t>Hibernate</a:t>
            </a:r>
            <a:r>
              <a:rPr kumimoji="1" lang="zh-TW" altLang="en-US" dirty="0" smtClean="0"/>
              <a:t>，這就不是什麼太大的問題，但是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59" y="2436935"/>
            <a:ext cx="8140700" cy="762000"/>
          </a:xfrm>
          <a:prstGeom prst="rect">
            <a:avLst/>
          </a:prstGeom>
        </p:spPr>
      </p:pic>
      <p:sp>
        <p:nvSpPr>
          <p:cNvPr id="17" name="框架 16"/>
          <p:cNvSpPr>
            <a:spLocks/>
          </p:cNvSpPr>
          <p:nvPr/>
        </p:nvSpPr>
        <p:spPr>
          <a:xfrm>
            <a:off x="8925723" y="2623982"/>
            <a:ext cx="2120610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3435148" y="5088842"/>
            <a:ext cx="3741373" cy="24299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3342654" y="1905083"/>
            <a:ext cx="6697288" cy="1593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3342654" y="1929047"/>
            <a:ext cx="6865020" cy="1497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7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31680" y="875608"/>
            <a:ext cx="2533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4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375733" y="154502"/>
            <a:ext cx="566443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Let’s view project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4476" y="1545647"/>
            <a:ext cx="6070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設定檔</a:t>
            </a:r>
            <a:r>
              <a:rPr kumimoji="1" lang="en-US" altLang="zh-TW" dirty="0" err="1" smtClean="0"/>
              <a:t>Config</a:t>
            </a:r>
            <a:r>
              <a:rPr kumimoji="1" lang="en-US" altLang="zh-TW" dirty="0" smtClean="0"/>
              <a:t> : Web</a:t>
            </a:r>
            <a:r>
              <a:rPr kumimoji="1" lang="zh-TW" altLang="en-US" dirty="0" smtClean="0"/>
              <a:t>啟用</a:t>
            </a:r>
            <a:r>
              <a:rPr kumimoji="1" lang="en-US" altLang="zh-TW" dirty="0" smtClean="0"/>
              <a:t>Spring MVC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Security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Hibernate</a:t>
            </a: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控制器</a:t>
            </a:r>
            <a:r>
              <a:rPr kumimoji="1" lang="en-US" altLang="zh-TW" dirty="0" smtClean="0"/>
              <a:t>Controller: </a:t>
            </a:r>
            <a:r>
              <a:rPr kumimoji="1" lang="en-US" altLang="zh-TW" dirty="0" err="1" smtClean="0"/>
              <a:t>RequestMapping</a:t>
            </a:r>
            <a:r>
              <a:rPr kumimoji="1" lang="en-US" altLang="zh-TW" dirty="0" smtClean="0"/>
              <a:t> Setting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Call Service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Dao : </a:t>
            </a:r>
            <a:r>
              <a:rPr kumimoji="1" lang="zh-TW" altLang="en-US" dirty="0" smtClean="0"/>
              <a:t>撰寫針對</a:t>
            </a:r>
            <a:r>
              <a:rPr kumimoji="1" lang="en-US" altLang="zh-TW" dirty="0" smtClean="0"/>
              <a:t>DB CRUD</a:t>
            </a:r>
            <a:r>
              <a:rPr kumimoji="1" lang="zh-TW" altLang="en-US" dirty="0" smtClean="0"/>
              <a:t>的操作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Model : </a:t>
            </a:r>
            <a:r>
              <a:rPr kumimoji="1" lang="zh-TW" altLang="en-US" dirty="0" smtClean="0"/>
              <a:t>建立與</a:t>
            </a:r>
            <a:r>
              <a:rPr kumimoji="1" lang="en-US" altLang="zh-TW" dirty="0" smtClean="0"/>
              <a:t>DB Mapping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Entity Setting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Service : </a:t>
            </a:r>
            <a:r>
              <a:rPr kumimoji="1" lang="zh-TW" altLang="en-US" dirty="0" smtClean="0"/>
              <a:t>撰寫商業邏輯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8" y="1638300"/>
            <a:ext cx="3213100" cy="5219700"/>
          </a:xfrm>
          <a:prstGeom prst="rect">
            <a:avLst/>
          </a:prstGeom>
        </p:spPr>
      </p:pic>
      <p:sp>
        <p:nvSpPr>
          <p:cNvPr id="15" name="框架 14"/>
          <p:cNvSpPr>
            <a:spLocks/>
          </p:cNvSpPr>
          <p:nvPr/>
        </p:nvSpPr>
        <p:spPr>
          <a:xfrm>
            <a:off x="2141219" y="2716470"/>
            <a:ext cx="1692649" cy="115360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6" name="肘形接點 15"/>
          <p:cNvCxnSpPr/>
          <p:nvPr/>
        </p:nvCxnSpPr>
        <p:spPr>
          <a:xfrm flipV="1">
            <a:off x="3833868" y="1797248"/>
            <a:ext cx="2120608" cy="922586"/>
          </a:xfrm>
          <a:prstGeom prst="bentConnector3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框架 16"/>
          <p:cNvSpPr>
            <a:spLocks/>
          </p:cNvSpPr>
          <p:nvPr/>
        </p:nvSpPr>
        <p:spPr>
          <a:xfrm>
            <a:off x="2137868" y="3983164"/>
            <a:ext cx="2031464" cy="31825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8" name="肘形接點 17"/>
          <p:cNvCxnSpPr/>
          <p:nvPr/>
        </p:nvCxnSpPr>
        <p:spPr>
          <a:xfrm flipV="1">
            <a:off x="4177962" y="3994857"/>
            <a:ext cx="1776513" cy="3600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954475" y="3798209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Project </a:t>
            </a:r>
            <a:r>
              <a:rPr kumimoji="1" lang="zh-TW" altLang="en-US" dirty="0" smtClean="0"/>
              <a:t>所需相關設定資訊</a:t>
            </a:r>
            <a:r>
              <a:rPr kumimoji="1" lang="en-US" altLang="zh-TW" dirty="0" smtClean="0"/>
              <a:t> (ex: MySQL </a:t>
            </a:r>
            <a:r>
              <a:rPr kumimoji="1" lang="zh-TW" altLang="en-US" dirty="0" smtClean="0"/>
              <a:t>資訊</a:t>
            </a:r>
            <a:r>
              <a:rPr kumimoji="1" lang="en-US" altLang="zh-TW" dirty="0" smtClean="0"/>
              <a:t> )</a:t>
            </a:r>
            <a:endParaRPr kumimoji="1" lang="zh-TW" altLang="en-US" dirty="0"/>
          </a:p>
        </p:txBody>
      </p:sp>
      <p:sp>
        <p:nvSpPr>
          <p:cNvPr id="34" name="框架 33"/>
          <p:cNvSpPr>
            <a:spLocks/>
          </p:cNvSpPr>
          <p:nvPr/>
        </p:nvSpPr>
        <p:spPr>
          <a:xfrm>
            <a:off x="1954805" y="6388117"/>
            <a:ext cx="1160213" cy="469883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35" name="肘形接點 34"/>
          <p:cNvCxnSpPr/>
          <p:nvPr/>
        </p:nvCxnSpPr>
        <p:spPr>
          <a:xfrm flipV="1">
            <a:off x="3120298" y="5619396"/>
            <a:ext cx="2858140" cy="784067"/>
          </a:xfrm>
          <a:prstGeom prst="bentConnector3">
            <a:avLst>
              <a:gd name="adj1" fmla="val 6006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51124" y="5280571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View file : </a:t>
            </a:r>
            <a:r>
              <a:rPr kumimoji="1" lang="en-US" altLang="zh-TW" dirty="0" err="1" smtClean="0"/>
              <a:t>Jsp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Pom</a:t>
            </a:r>
            <a:r>
              <a:rPr kumimoji="1" lang="en-US" altLang="zh-TW" dirty="0" smtClean="0"/>
              <a:t> file  : Maven Project </a:t>
            </a:r>
            <a:r>
              <a:rPr kumimoji="1" lang="zh-TW" altLang="en-US" dirty="0" smtClean="0"/>
              <a:t>設定檔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33" grpId="0"/>
      <p:bldP spid="34" grpId="0" animBg="1"/>
      <p:bldP spid="3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" y="-2"/>
            <a:ext cx="7986107" cy="6858000"/>
          </a:xfrm>
          <a:prstGeom prst="rect">
            <a:avLst/>
          </a:prstGeom>
        </p:spPr>
      </p:pic>
      <p:sp>
        <p:nvSpPr>
          <p:cNvPr id="24" name="框架 23"/>
          <p:cNvSpPr>
            <a:spLocks/>
          </p:cNvSpPr>
          <p:nvPr/>
        </p:nvSpPr>
        <p:spPr>
          <a:xfrm>
            <a:off x="200323" y="611064"/>
            <a:ext cx="3250158" cy="766826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框架 24"/>
          <p:cNvSpPr>
            <a:spLocks/>
          </p:cNvSpPr>
          <p:nvPr/>
        </p:nvSpPr>
        <p:spPr>
          <a:xfrm>
            <a:off x="208953" y="1434437"/>
            <a:ext cx="3612934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框架 26"/>
          <p:cNvSpPr>
            <a:spLocks/>
          </p:cNvSpPr>
          <p:nvPr/>
        </p:nvSpPr>
        <p:spPr>
          <a:xfrm>
            <a:off x="577008" y="2317718"/>
            <a:ext cx="3612934" cy="234375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28" name="肘形接點 27"/>
          <p:cNvCxnSpPr/>
          <p:nvPr/>
        </p:nvCxnSpPr>
        <p:spPr>
          <a:xfrm flipV="1">
            <a:off x="3474443" y="215670"/>
            <a:ext cx="4025561" cy="694936"/>
          </a:xfrm>
          <a:prstGeom prst="bentConnector3">
            <a:avLst>
              <a:gd name="adj1" fmla="val 61607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429158" y="0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Autowired</a:t>
            </a:r>
            <a:r>
              <a:rPr kumimoji="1" lang="zh-TW" altLang="en-US" dirty="0" smtClean="0"/>
              <a:t>搭配</a:t>
            </a: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Qualifierg</a:t>
            </a:r>
            <a:r>
              <a:rPr kumimoji="1" lang="zh-TW" altLang="en-US" dirty="0" smtClean="0"/>
              <a:t>使用可指定名稱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此為自定義的認證</a:t>
            </a:r>
            <a:endParaRPr kumimoji="1" lang="zh-TW" altLang="en-US" dirty="0"/>
          </a:p>
        </p:txBody>
      </p:sp>
      <p:cxnSp>
        <p:nvCxnSpPr>
          <p:cNvPr id="32" name="肘形接點 31"/>
          <p:cNvCxnSpPr/>
          <p:nvPr/>
        </p:nvCxnSpPr>
        <p:spPr>
          <a:xfrm flipV="1">
            <a:off x="3818536" y="1042402"/>
            <a:ext cx="3801277" cy="535812"/>
          </a:xfrm>
          <a:prstGeom prst="bentConnector3">
            <a:avLst>
              <a:gd name="adj1" fmla="val 9223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725328" y="81139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登入成功要做的事情</a:t>
            </a:r>
            <a:endParaRPr kumimoji="1" lang="zh-TW" altLang="en-US" dirty="0"/>
          </a:p>
        </p:txBody>
      </p:sp>
      <p:cxnSp>
        <p:nvCxnSpPr>
          <p:cNvPr id="37" name="肘形接點 36"/>
          <p:cNvCxnSpPr/>
          <p:nvPr/>
        </p:nvCxnSpPr>
        <p:spPr>
          <a:xfrm flipV="1">
            <a:off x="4174610" y="1913701"/>
            <a:ext cx="3801277" cy="535812"/>
          </a:xfrm>
          <a:prstGeom prst="bentConnector3">
            <a:avLst>
              <a:gd name="adj1" fmla="val 83409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081402" y="1682693"/>
            <a:ext cx="335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將自定義的認證註冊至</a:t>
            </a:r>
            <a:endParaRPr kumimoji="1" lang="en-US" altLang="zh-TW" dirty="0" smtClean="0"/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 err="1" smtClean="0"/>
              <a:t>AuthenticationManagerBuilder</a:t>
            </a:r>
            <a:endParaRPr kumimoji="1" lang="zh-TW" altLang="en-US" dirty="0"/>
          </a:p>
        </p:txBody>
      </p:sp>
      <p:sp>
        <p:nvSpPr>
          <p:cNvPr id="41" name="框架 40"/>
          <p:cNvSpPr>
            <a:spLocks/>
          </p:cNvSpPr>
          <p:nvPr/>
        </p:nvSpPr>
        <p:spPr>
          <a:xfrm>
            <a:off x="577008" y="3731553"/>
            <a:ext cx="5509258" cy="1204889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框架 41"/>
          <p:cNvSpPr>
            <a:spLocks/>
          </p:cNvSpPr>
          <p:nvPr/>
        </p:nvSpPr>
        <p:spPr>
          <a:xfrm>
            <a:off x="936433" y="5109442"/>
            <a:ext cx="7054786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3" name="框架 42"/>
          <p:cNvSpPr>
            <a:spLocks/>
          </p:cNvSpPr>
          <p:nvPr/>
        </p:nvSpPr>
        <p:spPr>
          <a:xfrm>
            <a:off x="912471" y="5708527"/>
            <a:ext cx="788808" cy="22239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4" name="框架 43"/>
          <p:cNvSpPr>
            <a:spLocks/>
          </p:cNvSpPr>
          <p:nvPr/>
        </p:nvSpPr>
        <p:spPr>
          <a:xfrm>
            <a:off x="888510" y="6079958"/>
            <a:ext cx="3017243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5" name="肘形接點 44"/>
          <p:cNvCxnSpPr/>
          <p:nvPr/>
        </p:nvCxnSpPr>
        <p:spPr>
          <a:xfrm flipV="1">
            <a:off x="6088194" y="3678369"/>
            <a:ext cx="1950948" cy="361344"/>
          </a:xfrm>
          <a:prstGeom prst="bentConnector3">
            <a:avLst>
              <a:gd name="adj1" fmla="val 6412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066069" y="348856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使用者造訪頁面權限管控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8074700" y="5150693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formLogin</a:t>
            </a:r>
            <a:r>
              <a:rPr kumimoji="1" lang="zh-TW" altLang="en-US" dirty="0" smtClean="0"/>
              <a:t>登入機制設定及成功攔截</a:t>
            </a:r>
            <a:endParaRPr kumimoji="1"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083328" y="56146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防範</a:t>
            </a:r>
            <a:r>
              <a:rPr kumimoji="1" lang="en-US" altLang="zh-TW" dirty="0" smtClean="0"/>
              <a:t>CSRF Attack 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079975" y="61145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Exception </a:t>
            </a:r>
            <a:endParaRPr kumimoji="1" lang="zh-TW" altLang="en-US" dirty="0"/>
          </a:p>
        </p:txBody>
      </p:sp>
      <p:cxnSp>
        <p:nvCxnSpPr>
          <p:cNvPr id="52" name="肘形接點 51"/>
          <p:cNvCxnSpPr/>
          <p:nvPr/>
        </p:nvCxnSpPr>
        <p:spPr>
          <a:xfrm>
            <a:off x="1723818" y="5845582"/>
            <a:ext cx="6291362" cy="1466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/>
          <p:nvPr/>
        </p:nvCxnSpPr>
        <p:spPr>
          <a:xfrm flipV="1">
            <a:off x="3916311" y="6314332"/>
            <a:ext cx="4074908" cy="20222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1" grpId="0"/>
      <p:bldP spid="36" grpId="0"/>
      <p:bldP spid="39" grpId="0"/>
      <p:bldP spid="41" grpId="0" animBg="1"/>
      <p:bldP spid="42" grpId="0" animBg="1"/>
      <p:bldP spid="43" grpId="0" animBg="1"/>
      <p:bldP spid="44" grpId="0" animBg="1"/>
      <p:bldP spid="46" grpId="0"/>
      <p:bldP spid="48" grpId="0"/>
      <p:bldP spid="49" grpId="0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644918536"/>
              </p:ext>
            </p:extLst>
          </p:nvPr>
        </p:nvGraphicFramePr>
        <p:xfrm>
          <a:off x="3681923" y="93207"/>
          <a:ext cx="7958080" cy="668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 descr="binary-think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4" y="2491577"/>
            <a:ext cx="783657" cy="783657"/>
          </a:xfrm>
          <a:prstGeom prst="rect">
            <a:avLst/>
          </a:prstGeom>
        </p:spPr>
      </p:pic>
      <p:pic>
        <p:nvPicPr>
          <p:cNvPr id="13" name="圖片 12" descr="stopwatch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2" y="3555281"/>
            <a:ext cx="780333" cy="780333"/>
          </a:xfrm>
          <a:prstGeom prst="rect">
            <a:avLst/>
          </a:prstGeom>
        </p:spPr>
      </p:pic>
      <p:pic>
        <p:nvPicPr>
          <p:cNvPr id="16" name="圖片 15" descr="shiel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2" y="1409757"/>
            <a:ext cx="885467" cy="885467"/>
          </a:xfrm>
          <a:prstGeom prst="rect">
            <a:avLst/>
          </a:prstGeom>
        </p:spPr>
      </p:pic>
      <p:pic>
        <p:nvPicPr>
          <p:cNvPr id="18" name="圖片 17" descr="business-presentation-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26" y="4771893"/>
            <a:ext cx="670403" cy="670403"/>
          </a:xfrm>
          <a:prstGeom prst="rect">
            <a:avLst/>
          </a:prstGeom>
        </p:spPr>
      </p:pic>
      <p:pic>
        <p:nvPicPr>
          <p:cNvPr id="5" name="圖片 4" descr="springsecurity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9" y="2112175"/>
            <a:ext cx="3429000" cy="1981200"/>
          </a:xfrm>
          <a:prstGeom prst="rect">
            <a:avLst/>
          </a:prstGeom>
        </p:spPr>
      </p:pic>
      <p:pic>
        <p:nvPicPr>
          <p:cNvPr id="2" name="圖片 1" descr="e-commerce-solution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58" y="441021"/>
            <a:ext cx="725397" cy="725397"/>
          </a:xfrm>
          <a:prstGeom prst="rect">
            <a:avLst/>
          </a:prstGeom>
        </p:spPr>
      </p:pic>
      <p:pic>
        <p:nvPicPr>
          <p:cNvPr id="3" name="圖片 2" descr="live-news-repor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06" y="5695569"/>
            <a:ext cx="702094" cy="7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65020" cy="6858000"/>
          </a:xfrm>
          <a:prstGeom prst="rect">
            <a:avLst/>
          </a:prstGeom>
        </p:spPr>
      </p:pic>
      <p:sp>
        <p:nvSpPr>
          <p:cNvPr id="26" name="框架 25"/>
          <p:cNvSpPr>
            <a:spLocks/>
          </p:cNvSpPr>
          <p:nvPr/>
        </p:nvSpPr>
        <p:spPr>
          <a:xfrm>
            <a:off x="232914" y="1494346"/>
            <a:ext cx="4056225" cy="72226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9" name="框架 28"/>
          <p:cNvSpPr>
            <a:spLocks/>
          </p:cNvSpPr>
          <p:nvPr/>
        </p:nvSpPr>
        <p:spPr>
          <a:xfrm>
            <a:off x="599042" y="2725095"/>
            <a:ext cx="4792335" cy="35419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0" name="框架 29"/>
          <p:cNvSpPr>
            <a:spLocks/>
          </p:cNvSpPr>
          <p:nvPr/>
        </p:nvSpPr>
        <p:spPr>
          <a:xfrm>
            <a:off x="83866" y="4145653"/>
            <a:ext cx="5571089" cy="2336423"/>
          </a:xfrm>
          <a:prstGeom prst="frame">
            <a:avLst>
              <a:gd name="adj1" fmla="val 2452"/>
            </a:avLst>
          </a:prstGeom>
          <a:solidFill>
            <a:srgbClr val="0000C4">
              <a:alpha val="74000"/>
            </a:srgbClr>
          </a:solidFill>
          <a:ln w="0" cmpd="sng">
            <a:solidFill>
              <a:srgbClr val="0000C4">
                <a:alpha val="9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8" y="4121690"/>
            <a:ext cx="5650462" cy="11049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565115" y="5294473"/>
            <a:ext cx="522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ManyToMany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多對多關係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JoinTable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與中間表的關係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joinColumn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</a:t>
            </a:r>
            <a:r>
              <a:rPr kumimoji="1" lang="en-US" altLang="zh-TW" dirty="0" smtClean="0"/>
              <a:t>join</a:t>
            </a:r>
            <a:r>
              <a:rPr kumimoji="1" lang="zh-TW" altLang="en-US" dirty="0" smtClean="0"/>
              <a:t>的欄位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>
                <a:solidFill>
                  <a:srgbClr val="E45644"/>
                </a:solidFill>
              </a:rPr>
              <a:t>inverseJoinColumns</a:t>
            </a:r>
            <a:r>
              <a:rPr kumimoji="1" lang="en-US" altLang="zh-TW" dirty="0" smtClean="0">
                <a:solidFill>
                  <a:srgbClr val="E45644"/>
                </a:solidFill>
              </a:rPr>
              <a:t>: </a:t>
            </a:r>
            <a:r>
              <a:rPr kumimoji="1" lang="zh-TW" altLang="en-US" dirty="0" smtClean="0">
                <a:solidFill>
                  <a:srgbClr val="E45644"/>
                </a:solidFill>
              </a:rPr>
              <a:t>與</a:t>
            </a:r>
            <a:r>
              <a:rPr kumimoji="1" lang="en-US" altLang="zh-TW" dirty="0" err="1" smtClean="0">
                <a:solidFill>
                  <a:srgbClr val="E45644"/>
                </a:solidFill>
              </a:rPr>
              <a:t>UserProfile</a:t>
            </a:r>
            <a:r>
              <a:rPr kumimoji="1" lang="zh-TW" altLang="en-US" dirty="0" smtClean="0">
                <a:solidFill>
                  <a:srgbClr val="E45644"/>
                </a:solidFill>
              </a:rPr>
              <a:t>的</a:t>
            </a:r>
            <a:r>
              <a:rPr kumimoji="1" lang="en-US" altLang="zh-TW" dirty="0" smtClean="0">
                <a:solidFill>
                  <a:srgbClr val="E45644"/>
                </a:solidFill>
              </a:rPr>
              <a:t>join</a:t>
            </a:r>
            <a:r>
              <a:rPr kumimoji="1" lang="zh-TW" altLang="en-US" dirty="0" smtClean="0">
                <a:solidFill>
                  <a:srgbClr val="E45644"/>
                </a:solidFill>
              </a:rPr>
              <a:t>關係定義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8017" y="875608"/>
            <a:ext cx="2466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5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656890" y="2778480"/>
            <a:ext cx="335685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Demo time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553438" y="898910"/>
            <a:ext cx="1093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tip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897646" y="191712"/>
            <a:ext cx="1055083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Import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的專案完全沒錯誤但瀏覽卻跑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404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6" y="2560923"/>
            <a:ext cx="7721935" cy="4297077"/>
          </a:xfrm>
          <a:prstGeom prst="rect">
            <a:avLst/>
          </a:prstGeom>
        </p:spPr>
      </p:pic>
      <p:sp>
        <p:nvSpPr>
          <p:cNvPr id="8" name="框架 7"/>
          <p:cNvSpPr>
            <a:spLocks/>
          </p:cNvSpPr>
          <p:nvPr/>
        </p:nvSpPr>
        <p:spPr>
          <a:xfrm>
            <a:off x="1550934" y="5450827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7650782" y="3763301"/>
            <a:ext cx="778468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1662760" y="3612778"/>
            <a:ext cx="3452316" cy="2436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58675" y="3446934"/>
            <a:ext cx="38615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FF0000"/>
                </a:solidFill>
              </a:rPr>
              <a:t>Deployment 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找不到指定路徑，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無法作為根目錄，所以找不到，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只需將</a:t>
            </a: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webapp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 Remove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，重新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啟動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即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可。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2000" b="1" dirty="0">
                <a:solidFill>
                  <a:srgbClr val="FF0000"/>
                </a:solidFill>
              </a:rPr>
              <a:t>(</a:t>
            </a:r>
            <a:r>
              <a:rPr kumimoji="1" lang="zh-TW" altLang="en-US" sz="2000" b="1" dirty="0">
                <a:solidFill>
                  <a:srgbClr val="FF0000"/>
                </a:solidFill>
              </a:rPr>
              <a:t>若無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/</a:t>
            </a: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WebContent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可參考下頁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553438" y="898910"/>
            <a:ext cx="1093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tip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897646" y="191712"/>
            <a:ext cx="1055083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Import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的專案完全沒錯誤但瀏覽卻跑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404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022699" y="1256568"/>
            <a:ext cx="2813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TW" altLang="en-US" sz="2000" b="1" dirty="0" smtClean="0">
                <a:solidFill>
                  <a:srgbClr val="FF0000"/>
                </a:solidFill>
              </a:rPr>
              <a:t>點選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Add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b="1" dirty="0" smtClean="0">
                <a:solidFill>
                  <a:srgbClr val="FF0000"/>
                </a:solidFill>
              </a:rPr>
              <a:t>Folder &gt; Next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WebContent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 &gt; Finish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23" y="1305118"/>
            <a:ext cx="5689662" cy="1361485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893425" y="1689379"/>
            <a:ext cx="778468" cy="39479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1679"/>
            <a:ext cx="3293098" cy="3176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34" y="3686434"/>
            <a:ext cx="3989535" cy="3171565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190511" y="2761259"/>
            <a:ext cx="302943" cy="7107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565406" y="4858417"/>
            <a:ext cx="1840962" cy="407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514715" y="1794235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17444" y="3286487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885941" y="3287426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73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5"/>
          <p:cNvSpPr txBox="1"/>
          <p:nvPr/>
        </p:nvSpPr>
        <p:spPr>
          <a:xfrm>
            <a:off x="-67778" y="285687"/>
            <a:ext cx="1225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Reference and thanks for . . . . . . . .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grpSp>
        <p:nvGrpSpPr>
          <p:cNvPr id="4" name="组合 31"/>
          <p:cNvGrpSpPr/>
          <p:nvPr/>
        </p:nvGrpSpPr>
        <p:grpSpPr>
          <a:xfrm>
            <a:off x="129725" y="2014746"/>
            <a:ext cx="2757648" cy="2828754"/>
            <a:chOff x="575457" y="1132115"/>
            <a:chExt cx="4604656" cy="4746170"/>
          </a:xfrm>
        </p:grpSpPr>
        <p:sp>
          <p:nvSpPr>
            <p:cNvPr id="5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2"/>
          <p:cNvSpPr/>
          <p:nvPr/>
        </p:nvSpPr>
        <p:spPr>
          <a:xfrm>
            <a:off x="83853" y="5068215"/>
            <a:ext cx="2767575" cy="133565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31"/>
          <p:cNvGrpSpPr/>
          <p:nvPr/>
        </p:nvGrpSpPr>
        <p:grpSpPr>
          <a:xfrm>
            <a:off x="3121709" y="2048213"/>
            <a:ext cx="2757648" cy="2828754"/>
            <a:chOff x="575457" y="1132115"/>
            <a:chExt cx="4604656" cy="4746170"/>
          </a:xfrm>
        </p:grpSpPr>
        <p:sp>
          <p:nvSpPr>
            <p:cNvPr id="16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6119675" y="2033086"/>
            <a:ext cx="2757648" cy="2828754"/>
            <a:chOff x="575457" y="1132115"/>
            <a:chExt cx="4604656" cy="4746170"/>
          </a:xfrm>
        </p:grpSpPr>
        <p:sp>
          <p:nvSpPr>
            <p:cNvPr id="2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圆角矩形 12"/>
          <p:cNvSpPr/>
          <p:nvPr/>
        </p:nvSpPr>
        <p:spPr>
          <a:xfrm>
            <a:off x="3230063" y="5056805"/>
            <a:ext cx="2649294" cy="134706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"/>
          <p:cNvSpPr/>
          <p:nvPr/>
        </p:nvSpPr>
        <p:spPr>
          <a:xfrm>
            <a:off x="6212491" y="5056804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38" y="2186329"/>
            <a:ext cx="2747393" cy="2615099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6" y="2171527"/>
            <a:ext cx="2715774" cy="2583295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91" y="2188204"/>
            <a:ext cx="2694525" cy="2592986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38" name="文本框 26"/>
          <p:cNvSpPr txBox="1"/>
          <p:nvPr/>
        </p:nvSpPr>
        <p:spPr>
          <a:xfrm>
            <a:off x="6781334" y="5575711"/>
            <a:ext cx="159291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5"/>
              </a:rPr>
              <a:t>websystique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386160" y="5564997"/>
            <a:ext cx="227943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6"/>
              </a:rPr>
              <a:t>spring-framework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0" name="文本框 26"/>
          <p:cNvSpPr txBox="1"/>
          <p:nvPr/>
        </p:nvSpPr>
        <p:spPr>
          <a:xfrm>
            <a:off x="3634335" y="5564998"/>
            <a:ext cx="1941538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7"/>
              </a:rPr>
              <a:t>spring-security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9135534" y="2041702"/>
            <a:ext cx="2757648" cy="2828754"/>
            <a:chOff x="575457" y="1132115"/>
            <a:chExt cx="4604656" cy="4746170"/>
          </a:xfrm>
        </p:grpSpPr>
        <p:sp>
          <p:nvSpPr>
            <p:cNvPr id="4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圆角矩形 12"/>
          <p:cNvSpPr/>
          <p:nvPr/>
        </p:nvSpPr>
        <p:spPr>
          <a:xfrm>
            <a:off x="9228350" y="5065420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26"/>
          <p:cNvSpPr txBox="1"/>
          <p:nvPr/>
        </p:nvSpPr>
        <p:spPr>
          <a:xfrm>
            <a:off x="9369015" y="5320723"/>
            <a:ext cx="2332599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8"/>
              </a:rPr>
              <a:t>Defensive Code-1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140" y="2162144"/>
            <a:ext cx="2799286" cy="2546660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13" name="文字方塊 12"/>
          <p:cNvSpPr txBox="1"/>
          <p:nvPr/>
        </p:nvSpPr>
        <p:spPr>
          <a:xfrm>
            <a:off x="10255597" y="6074712"/>
            <a:ext cx="7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E45644"/>
                </a:solidFill>
              </a:rPr>
              <a:t>(Add)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9380995" y="5724745"/>
            <a:ext cx="2329247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10"/>
              </a:rPr>
              <a:t>Defensive Code-2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380997" y="431340"/>
            <a:ext cx="263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Luke , </a:t>
            </a:r>
            <a:r>
              <a:rPr kumimoji="1" lang="zh-TW" altLang="en-US" dirty="0" smtClean="0"/>
              <a:t>膺傑</a:t>
            </a:r>
            <a:r>
              <a:rPr kumimoji="1" lang="en-US" altLang="zh-TW" dirty="0" smtClean="0"/>
              <a:t> , Oyster , 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ody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5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631"/>
            <a:ext cx="13718720" cy="393236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19939"/>
          <a:stretch/>
        </p:blipFill>
        <p:spPr bwMode="auto">
          <a:xfrm>
            <a:off x="10684102" y="5326744"/>
            <a:ext cx="1507898" cy="128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4533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/>
          <p:cNvSpPr txBox="1"/>
          <p:nvPr/>
        </p:nvSpPr>
        <p:spPr>
          <a:xfrm>
            <a:off x="1855910" y="242073"/>
            <a:ext cx="8405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si</a:t>
            </a:r>
            <a:r>
              <a:rPr lang="zh-TW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t</a:t>
            </a:r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uation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400" b="1" dirty="0" smtClean="0">
                <a:solidFill>
                  <a:srgbClr val="E2D352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AND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3" name="文本框 5"/>
          <p:cNvSpPr txBox="1"/>
          <p:nvPr/>
        </p:nvSpPr>
        <p:spPr>
          <a:xfrm>
            <a:off x="4732602" y="1098402"/>
            <a:ext cx="265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Maven Project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103333" y="1342944"/>
            <a:ext cx="1789895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172342" y="1314244"/>
            <a:ext cx="2038997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407348" y="58350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19710"/>
          <a:stretch/>
        </p:blipFill>
        <p:spPr>
          <a:xfrm>
            <a:off x="0" y="1795669"/>
            <a:ext cx="12192000" cy="5062331"/>
          </a:xfrm>
          <a:prstGeom prst="rect">
            <a:avLst/>
          </a:prstGeom>
        </p:spPr>
      </p:pic>
      <p:sp>
        <p:nvSpPr>
          <p:cNvPr id="48" name="圆角矩形 12"/>
          <p:cNvSpPr/>
          <p:nvPr/>
        </p:nvSpPr>
        <p:spPr>
          <a:xfrm>
            <a:off x="6221843" y="2437908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2"/>
          <p:cNvSpPr/>
          <p:nvPr/>
        </p:nvSpPr>
        <p:spPr>
          <a:xfrm>
            <a:off x="3145602" y="2466044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12"/>
          <p:cNvSpPr/>
          <p:nvPr/>
        </p:nvSpPr>
        <p:spPr>
          <a:xfrm>
            <a:off x="83867" y="2441385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7"/>
          <p:cNvSpPr txBox="1"/>
          <p:nvPr/>
        </p:nvSpPr>
        <p:spPr>
          <a:xfrm>
            <a:off x="318663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757298" y="2536442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3" name="直接连接符 12"/>
          <p:cNvCxnSpPr/>
          <p:nvPr/>
        </p:nvCxnSpPr>
        <p:spPr>
          <a:xfrm>
            <a:off x="2997932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/>
          <p:cNvSpPr txBox="1"/>
          <p:nvPr/>
        </p:nvSpPr>
        <p:spPr>
          <a:xfrm>
            <a:off x="3339108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文本框 26"/>
          <p:cNvSpPr txBox="1"/>
          <p:nvPr/>
        </p:nvSpPr>
        <p:spPr>
          <a:xfrm>
            <a:off x="3778718" y="240358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6" name="文本框 17"/>
          <p:cNvSpPr txBox="1"/>
          <p:nvPr/>
        </p:nvSpPr>
        <p:spPr>
          <a:xfrm>
            <a:off x="6452697" y="3953235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26"/>
          <p:cNvSpPr txBox="1"/>
          <p:nvPr/>
        </p:nvSpPr>
        <p:spPr>
          <a:xfrm>
            <a:off x="6941925" y="252009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8" name="直接连接符 12"/>
          <p:cNvCxnSpPr/>
          <p:nvPr/>
        </p:nvCxnSpPr>
        <p:spPr>
          <a:xfrm>
            <a:off x="6069057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12"/>
          <p:cNvCxnSpPr/>
          <p:nvPr/>
        </p:nvCxnSpPr>
        <p:spPr>
          <a:xfrm>
            <a:off x="610412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2"/>
          <p:cNvCxnSpPr/>
          <p:nvPr/>
        </p:nvCxnSpPr>
        <p:spPr>
          <a:xfrm>
            <a:off x="302603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12"/>
          <p:cNvSpPr/>
          <p:nvPr/>
        </p:nvSpPr>
        <p:spPr>
          <a:xfrm>
            <a:off x="9298782" y="2466981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12"/>
          <p:cNvCxnSpPr/>
          <p:nvPr/>
        </p:nvCxnSpPr>
        <p:spPr>
          <a:xfrm>
            <a:off x="9151112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7"/>
          <p:cNvSpPr txBox="1"/>
          <p:nvPr/>
        </p:nvSpPr>
        <p:spPr>
          <a:xfrm>
            <a:off x="9330267" y="3954172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4" name="文本框 26"/>
          <p:cNvSpPr txBox="1"/>
          <p:nvPr/>
        </p:nvSpPr>
        <p:spPr>
          <a:xfrm>
            <a:off x="9931898" y="2404518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65" name="直接连接符 12"/>
          <p:cNvCxnSpPr/>
          <p:nvPr/>
        </p:nvCxnSpPr>
        <p:spPr>
          <a:xfrm>
            <a:off x="9179216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9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2"/>
          <p:cNvSpPr/>
          <p:nvPr/>
        </p:nvSpPr>
        <p:spPr>
          <a:xfrm>
            <a:off x="227279" y="1650598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/>
          <p:cNvSpPr txBox="1"/>
          <p:nvPr/>
        </p:nvSpPr>
        <p:spPr>
          <a:xfrm>
            <a:off x="46207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900710" y="1745655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578" y="3744466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Builder Path &gt; Configure Builder Path : JRE System Library</a:t>
            </a: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76" y="94299"/>
            <a:ext cx="3484892" cy="14096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99" y="1748490"/>
            <a:ext cx="4977494" cy="13040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14" y="3311450"/>
            <a:ext cx="6156681" cy="3208641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3854486" y="1051026"/>
            <a:ext cx="3322044" cy="231012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767268" y="2785004"/>
            <a:ext cx="4822999" cy="27031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3743307" y="4546308"/>
            <a:ext cx="2858142" cy="1744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214400" y="4099625"/>
            <a:ext cx="1363888" cy="18980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07" y="4627748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Java Compiler : Compiler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ompiance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level</a:t>
            </a:r>
            <a:endParaRPr lang="zh-TW" altLang="en-US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7208" y="5514391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Project Facets : Details / Runtimes </a:t>
            </a:r>
          </a:p>
          <a:p>
            <a:pPr marL="83529" indent="-83529">
              <a:buFont typeface="Arial" panose="020B0604020202020204" pitchFamily="34" charset="0"/>
              <a:buChar char="•"/>
            </a:pP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33899" y="1675257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7"/>
          <p:cNvSpPr txBox="1"/>
          <p:nvPr/>
        </p:nvSpPr>
        <p:spPr>
          <a:xfrm>
            <a:off x="42740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文本框 26"/>
          <p:cNvSpPr txBox="1"/>
          <p:nvPr/>
        </p:nvSpPr>
        <p:spPr>
          <a:xfrm>
            <a:off x="867015" y="161279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72" y="3716329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Uncheck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Module in Project Facets, and click OK.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13" y="383413"/>
            <a:ext cx="3820042" cy="27677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33" y="3407043"/>
            <a:ext cx="3799040" cy="2895772"/>
          </a:xfrm>
          <a:prstGeom prst="rect">
            <a:avLst/>
          </a:prstGeom>
        </p:spPr>
      </p:pic>
      <p:sp>
        <p:nvSpPr>
          <p:cNvPr id="19" name="框架 18"/>
          <p:cNvSpPr>
            <a:spLocks/>
          </p:cNvSpPr>
          <p:nvPr/>
        </p:nvSpPr>
        <p:spPr>
          <a:xfrm>
            <a:off x="3548261" y="1439687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20" name="框架 19"/>
          <p:cNvSpPr>
            <a:spLocks/>
          </p:cNvSpPr>
          <p:nvPr/>
        </p:nvSpPr>
        <p:spPr>
          <a:xfrm>
            <a:off x="3532930" y="4479666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7440102" y="1761304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83" y="1779611"/>
            <a:ext cx="1041400" cy="279400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7436751" y="4897130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32" y="4915437"/>
            <a:ext cx="1041400" cy="2794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68521" y="4755371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Check Project Facets again, and check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 Web Module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  <p:bldP spid="4" grpId="0" animBg="1"/>
      <p:bldP spid="22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183142" y="1647121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413996" y="3006682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903224" y="172930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208" y="3814805"/>
            <a:ext cx="27538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Maven &gt; Update Project and check Force Update Of Snapshots/Release Options</a:t>
            </a:r>
          </a:p>
          <a:p>
            <a:endParaRPr lang="en-US" altLang="zh-TW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49" y="284574"/>
            <a:ext cx="4491068" cy="12733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08" y="1813649"/>
            <a:ext cx="3894168" cy="4924531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5740753" y="1212035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25100" y="2946016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505615" y="5722398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596671" y="6513188"/>
            <a:ext cx="723621" cy="16059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228930" y="1676194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260415" y="3007619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862046" y="1613731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903" y="3717266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Create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Project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1161300"/>
            <a:ext cx="4118929" cy="5319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72" y="2123998"/>
            <a:ext cx="4193965" cy="535943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3413117" y="1867670"/>
            <a:ext cx="4062925" cy="20515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61041" y="2946020"/>
            <a:ext cx="3104457" cy="13326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473021" y="3413304"/>
            <a:ext cx="3907174" cy="19317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791714" y="6288901"/>
            <a:ext cx="672347" cy="16921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698907" y="2127914"/>
            <a:ext cx="2245187" cy="18455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9975266" y="2439437"/>
            <a:ext cx="1957647" cy="196540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3552" y="4420822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Convert To Maven Project</a:t>
            </a:r>
          </a:p>
        </p:txBody>
      </p:sp>
      <p:sp>
        <p:nvSpPr>
          <p:cNvPr id="20" name="矩形 19"/>
          <p:cNvSpPr/>
          <p:nvPr/>
        </p:nvSpPr>
        <p:spPr>
          <a:xfrm>
            <a:off x="263552" y="5139722"/>
            <a:ext cx="2718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Just update your maven project ( follow solution 03 )</a:t>
            </a:r>
          </a:p>
          <a:p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85" y="4338595"/>
            <a:ext cx="4491068" cy="1273330"/>
          </a:xfrm>
          <a:prstGeom prst="rect">
            <a:avLst/>
          </a:prstGeom>
        </p:spPr>
      </p:pic>
      <p:sp>
        <p:nvSpPr>
          <p:cNvPr id="22" name="框架 21"/>
          <p:cNvSpPr>
            <a:spLocks/>
          </p:cNvSpPr>
          <p:nvPr/>
        </p:nvSpPr>
        <p:spPr>
          <a:xfrm>
            <a:off x="9905589" y="5266056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444975" y="154502"/>
            <a:ext cx="752591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是什麼？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49435" y="283538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EE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的企業應用軟件全面的安全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服務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58065" y="339516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專注於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認證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0049" y="395059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支援廣泛的認證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模式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70050" y="45214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提供多種防護機制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( ex: XSS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CSRF </a:t>
            </a:r>
            <a:r>
              <a:rPr kumimoji="1" lang="is-IS" altLang="zh-TW" dirty="0">
                <a:latin typeface="微軟正黑體"/>
                <a:ea typeface="微軟正黑體"/>
                <a:cs typeface="微軟正黑體"/>
              </a:rPr>
              <a:t>….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)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18527" y="3391804"/>
            <a:ext cx="180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Authentication</a:t>
            </a:r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95925" y="3388447"/>
            <a:ext cx="327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Authorization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訪問控制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) 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領域</a:t>
            </a:r>
            <a:endParaRPr kumimoji="1" lang="zh-TW" altLang="en-US" dirty="0"/>
          </a:p>
          <a:p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32833" y="3391804"/>
            <a:ext cx="120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授權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428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665184" y="154502"/>
            <a:ext cx="10774003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authentication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01" y="1138258"/>
            <a:ext cx="8742365" cy="5719742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3282746" y="6398205"/>
            <a:ext cx="3210867" cy="2156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0541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49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黄色大气时尚杂志风通用PPT模板(20P)" id="{347E46B9-19CE-194E-A0A4-635A4D1E8CAF}" vid="{6CDA5E81-CEE0-ED46-9E11-E864D04E12F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黃色紐約</Template>
  <TotalTime>9515</TotalTime>
  <Words>572</Words>
  <Application>Microsoft Macintosh PowerPoint</Application>
  <PresentationFormat>自訂</PresentationFormat>
  <Paragraphs>155</Paragraphs>
  <Slides>25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25</vt:i4>
      </vt:variant>
    </vt:vector>
  </HeadingPairs>
  <TitlesOfParts>
    <vt:vector size="26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Louis</cp:lastModifiedBy>
  <cp:revision>186</cp:revision>
  <cp:lastPrinted>2016-07-20T16:00:26Z</cp:lastPrinted>
  <dcterms:created xsi:type="dcterms:W3CDTF">2016-07-18T12:47:30Z</dcterms:created>
  <dcterms:modified xsi:type="dcterms:W3CDTF">2016-08-31T15:43:24Z</dcterms:modified>
</cp:coreProperties>
</file>